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9"/>
  </p:notesMasterIdLst>
  <p:handoutMasterIdLst>
    <p:handoutMasterId r:id="rId7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18" r:id="rId52"/>
    <p:sldId id="304" r:id="rId53"/>
    <p:sldId id="305" r:id="rId54"/>
    <p:sldId id="306" r:id="rId55"/>
    <p:sldId id="307" r:id="rId56"/>
    <p:sldId id="308" r:id="rId57"/>
    <p:sldId id="309" r:id="rId58"/>
    <p:sldId id="310" r:id="rId59"/>
    <p:sldId id="311" r:id="rId60"/>
    <p:sldId id="319" r:id="rId61"/>
    <p:sldId id="312" r:id="rId62"/>
    <p:sldId id="313" r:id="rId63"/>
    <p:sldId id="314" r:id="rId64"/>
    <p:sldId id="320" r:id="rId65"/>
    <p:sldId id="315" r:id="rId66"/>
    <p:sldId id="316" r:id="rId67"/>
    <p:sldId id="317" r:id="rId6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14" autoAdjust="0"/>
    <p:restoredTop sz="65381" autoAdjust="0"/>
  </p:normalViewPr>
  <p:slideViewPr>
    <p:cSldViewPr snapToGrid="0">
      <p:cViewPr varScale="1">
        <p:scale>
          <a:sx n="76" d="100"/>
          <a:sy n="76" d="100"/>
        </p:scale>
        <p:origin x="224" y="5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notesMaster" Target="notesMasters/notesMaster1.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handoutMaster" Target="handoutMasters/handoutMaster1.xml"/><Relationship Id="rId71" Type="http://schemas.openxmlformats.org/officeDocument/2006/relationships/presProps" Target="presProps.xml"/><Relationship Id="rId72" Type="http://schemas.openxmlformats.org/officeDocument/2006/relationships/viewProps" Target="viewProp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theme" Target="theme/theme1.xml"/><Relationship Id="rId74" Type="http://schemas.openxmlformats.org/officeDocument/2006/relationships/tableStyles" Target="tableStyles.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from what we know--the file resource. Open the documentation and see what it says and see if it gives us a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  </a:t>
            </a:r>
          </a:p>
          <a:p>
            <a:endParaRPr lang="en-US" dirty="0" smtClean="0"/>
          </a:p>
          <a:p>
            <a:r>
              <a:rPr lang="en-US" dirty="0" smtClean="0"/>
              <a:t>Reviewing the documentation, it seems as though it shares some similarities to the</a:t>
            </a:r>
            <a:r>
              <a:rPr lang="en-US" baseline="0" dirty="0" smtClean="0"/>
              <a:t> </a:t>
            </a:r>
            <a:r>
              <a:rPr lang="en-US" dirty="0" err="1" smtClean="0"/>
              <a:t>cookbook_file</a:t>
            </a:r>
            <a:r>
              <a:rPr lang="en-US" baseline="0" dirty="0" smtClean="0"/>
              <a:t> resource</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template can be placed in a particular directory within the cookbook and it will be delivered to a specified file path on the system.</a:t>
            </a:r>
          </a:p>
          <a:p>
            <a:endParaRPr lang="en-US" dirty="0" smtClean="0"/>
          </a:p>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understand when to use a template resource,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create a template file, use ERB tags to display node data in a template, define a template resource.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p>
          <a:p>
            <a:endParaRPr lang="en-US" dirty="0" smtClean="0"/>
          </a:p>
          <a:p>
            <a:r>
              <a:rPr lang="en-US" dirty="0" smtClean="0"/>
              <a:t>Let's use help to review the command again.</a:t>
            </a:r>
            <a:r>
              <a:rPr lang="en-US" baseline="0" dirty="0" smtClean="0"/>
              <a:t> </a:t>
            </a:r>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ERB means.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 String</a:t>
            </a:r>
            <a:r>
              <a:rPr lang="en-US" baseline="0" dirty="0" smtClean="0"/>
              <a:t> interpolation only works within a ruby file between a double-quoted String.</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Lastly 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apache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directory</a:t>
            </a:r>
            <a:r>
              <a:rPr lang="en-US" baseline="0" dirty="0" smtClean="0"/>
              <a:t> and a</a:t>
            </a:r>
            <a:r>
              <a:rPr lang="en-US" dirty="0" smtClean="0"/>
              <a:t>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a:t>
            </a:r>
            <a:r>
              <a:rPr lang="en-US" baseline="0" dirty="0" smtClean="0"/>
              <a:t> have successfully updated the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664102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It's </a:t>
            </a:r>
            <a:r>
              <a:rPr lang="en-US" dirty="0" smtClean="0"/>
              <a:t>time to do that again--this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to a template resource and then add a source attribute whose value is that partial path to the new template you created.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a:t>
            </a:r>
            <a:r>
              <a:rPr lang="en-US" baseline="0" dirty="0" smtClean="0"/>
              <a:t> to the home directory. Run the command to generate the template named '</a:t>
            </a:r>
            <a:r>
              <a:rPr lang="en-US" baseline="0" dirty="0" err="1" smtClean="0"/>
              <a:t>motd</a:t>
            </a:r>
            <a:r>
              <a:rPr lang="en-US" baseline="0" dirty="0" smtClean="0"/>
              <a:t>' 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18334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start by copying and pasting the existing content for the Message of the Day file into the template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713508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a:t>
            </a:r>
            <a:r>
              <a:rPr lang="en-US" baseline="0" dirty="0" smtClean="0"/>
              <a:t> all the string interpolation with ERB tags.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606252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resource</a:t>
            </a:r>
            <a:r>
              <a:rPr lang="en-US" baseline="0" dirty="0" smtClean="0"/>
              <a:t> from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resource. The source attribute specifies</a:t>
            </a:r>
            <a:r>
              <a:rPr lang="en-US" baseline="0" dirty="0" smtClean="0"/>
              <a:t> the file path '</a:t>
            </a:r>
            <a:r>
              <a:rPr lang="en-US" baseline="0" dirty="0" err="1" smtClean="0"/>
              <a:t>motd.erb</a:t>
            </a:r>
            <a:r>
              <a:rPr lang="en-US" baseline="0" dirty="0" smtClean="0"/>
              <a:t>' - the new template file that was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1680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workstation</a:t>
            </a:r>
            <a:r>
              <a:rPr lang="en-US" baseline="0" dirty="0" smtClean="0"/>
              <a:t> </a:t>
            </a:r>
            <a:r>
              <a:rPr lang="en-US" dirty="0" smtClean="0"/>
              <a:t>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Wonderful. The workstation cookbook's</a:t>
            </a:r>
            <a:r>
              <a:rPr lang="en-US" baseline="0" dirty="0" smtClean="0"/>
              <a:t> setup recipe now uses a template instead of the file resource. This is the resource you will use in the future when writing out almost all text files to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507822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everything working</a:t>
            </a:r>
            <a:r>
              <a:rPr lang="en-US" baseline="0" dirty="0" smtClean="0"/>
              <a:t> it is time to update the patch version and commit </a:t>
            </a:r>
            <a:r>
              <a:rPr lang="en-US" baseline="0" smtClean="0"/>
              <a:t>the changes.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208453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patch</a:t>
            </a:r>
            <a:r>
              <a:rPr lang="en-US" baseline="0" dirty="0" smtClean="0"/>
              <a:t> version number for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690651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and then commit the changes to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39708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Updating</a:t>
            </a:r>
            <a:r>
              <a:rPr lang="en-US" baseline="0" dirty="0" smtClean="0"/>
              <a:t> the version  and committing your work is </a:t>
            </a:r>
            <a:r>
              <a:rPr lang="en-US" baseline="0" smtClean="0"/>
              <a:t>an essential part of the workflow.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89682363"/>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and</a:t>
            </a:r>
            <a:r>
              <a:rPr lang="en-US" baseline="0" dirty="0" smtClean="0"/>
              <a:t> </a:t>
            </a:r>
            <a:r>
              <a:rPr lang="en-US" dirty="0" smtClean="0"/>
              <a:t>ERB.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continually-pasting text. You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p>
          <a:p>
            <a:endParaRPr lang="en-US" dirty="0" smtClean="0"/>
          </a:p>
          <a:p>
            <a:r>
              <a:rPr lang="en-US" dirty="0" smtClean="0"/>
              <a:t>Instructor Note: The Message of the Day</a:t>
            </a:r>
            <a:r>
              <a:rPr lang="en-US" baseline="0" dirty="0" smtClean="0"/>
              <a:t> file is not a white-space important file. Other configuration files that could be managed with Chef may be white-space important.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49374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60434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73635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7360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29213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506137" y="839919"/>
            <a:ext cx="1836393" cy="1836393"/>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3169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0784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176005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108478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28"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 Id="rId3" Type="http://schemas.openxmlformats.org/officeDocument/2006/relationships/hyperlink" Target="https://docs.chef.io/resource_file.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 Id="rId3" Type="http://schemas.openxmlformats.org/officeDocument/2006/relationships/hyperlink" Target="https://docs.chef.io/resource_remote_file.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 Id="rId3" Type="http://schemas.openxmlformats.org/officeDocument/2006/relationships/hyperlink" Target="https://docs.chef.io/resource_cookbook_file.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hyperlink" Target="https://docs.chef.io/resource_template.htm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hyperlink" Target="https://docs.chef.io/resource_template.html#using-templat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hyperlink" Target="https://docs.chef.io/templates.html#variable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294919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Paste</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4693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a:t>
            </a:r>
          </a:p>
          <a:p>
            <a:endParaRPr lang="en-US" dirty="0"/>
          </a:p>
          <a:p>
            <a:r>
              <a:rPr lang="en-US" dirty="0" smtClean="0"/>
              <a:t>...specifically,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47270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45983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Let's 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hlinkClick r:id="rId3"/>
              </a:rPr>
              <a:t>https://</a:t>
            </a:r>
            <a:r>
              <a:rPr lang="en-US" dirty="0" smtClean="0">
                <a:hlinkClick r:id="rId3"/>
              </a:rPr>
              <a:t>docs.chef.io/resource_file.html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4258916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remote_file</a:t>
            </a:r>
            <a:endParaRPr lang="en-US" dirty="0"/>
          </a:p>
        </p:txBody>
      </p:sp>
      <p:sp>
        <p:nvSpPr>
          <p:cNvPr id="3" name="Subtitle 2"/>
          <p:cNvSpPr>
            <a:spLocks noGrp="1"/>
          </p:cNvSpPr>
          <p:nvPr>
            <p:ph type="subTitle" idx="1"/>
          </p:nvPr>
        </p:nvSpPr>
        <p:spPr>
          <a:xfrm>
            <a:off x="3013753" y="3506118"/>
            <a:ext cx="10974132" cy="3456787"/>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
        <p:nvSpPr>
          <p:cNvPr id="8" name="Content Placeholder 3"/>
          <p:cNvSpPr txBox="1">
            <a:spLocks/>
          </p:cNvSpPr>
          <p:nvPr/>
        </p:nvSpPr>
        <p:spPr bwMode="white">
          <a:xfrm>
            <a:off x="3669213" y="7509217"/>
            <a:ext cx="8917577" cy="524133"/>
          </a:xfrm>
          <a:prstGeom prst="rect">
            <a:avLst/>
          </a:prstGeom>
        </p:spPr>
        <p:txBody>
          <a:bodyPr vert="horz" wrap="square" lIns="0" tIns="0" rIns="0" bIns="0" rtlCol="0">
            <a:normAutofit fontScale="77500" lnSpcReduction="20000"/>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nSpc>
                <a:spcPct val="90000"/>
              </a:lnSpc>
              <a:spcBef>
                <a:spcPts val="0"/>
              </a:spcBef>
              <a:spcAft>
                <a:spcPts val="444"/>
              </a:spcAft>
              <a:buSzTx/>
              <a:defRPr/>
            </a:pPr>
            <a:r>
              <a:rPr lang="en-US" dirty="0">
                <a:hlinkClick r:id="rId3"/>
              </a:rPr>
              <a:t>https://</a:t>
            </a:r>
            <a:r>
              <a:rPr lang="en-US" dirty="0" smtClean="0">
                <a:hlinkClick r:id="rId3"/>
              </a:rPr>
              <a:t>docs.chef.io/resource_remote_file.html</a:t>
            </a:r>
            <a:endParaRPr lang="en-US" dirty="0" smtClean="0"/>
          </a:p>
          <a:p>
            <a:pPr>
              <a:lnSpc>
                <a:spcPct val="90000"/>
              </a:lnSpc>
              <a:spcBef>
                <a:spcPts val="0"/>
              </a:spcBef>
              <a:spcAft>
                <a:spcPts val="444"/>
              </a:spcAft>
              <a:buSzTx/>
              <a:defRPr/>
            </a:pPr>
            <a:endParaRPr lang="en-US" dirty="0"/>
          </a:p>
        </p:txBody>
      </p:sp>
    </p:spTree>
    <p:extLst>
      <p:ext uri="{BB962C8B-B14F-4D97-AF65-F5344CB8AC3E}">
        <p14:creationId xmlns:p14="http://schemas.microsoft.com/office/powerpoint/2010/main" val="3914677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cookbook_file</a:t>
            </a:r>
            <a:endParaRPr lang="en-US" dirty="0"/>
          </a:p>
        </p:txBody>
      </p:sp>
      <p:sp>
        <p:nvSpPr>
          <p:cNvPr id="3" name="Subtitle 2"/>
          <p:cNvSpPr>
            <a:spLocks noGrp="1"/>
          </p:cNvSpPr>
          <p:nvPr>
            <p:ph type="subTitle" idx="1"/>
          </p:nvPr>
        </p:nvSpPr>
        <p:spPr>
          <a:xfrm>
            <a:off x="3013753" y="3506119"/>
            <a:ext cx="10974132" cy="3443322"/>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hlinkClick r:id="rId3"/>
              </a:rPr>
              <a:t>https://</a:t>
            </a:r>
            <a:r>
              <a:rPr lang="en-US" dirty="0" smtClean="0">
                <a:hlinkClick r:id="rId3"/>
              </a:rPr>
              <a:t>docs.chef.io/resource_cookbook_file.html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728818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smtClean="0"/>
              <a:t>Demo: </a:t>
            </a:r>
            <a:r>
              <a:rPr lang="en-US" dirty="0" err="1" smtClean="0"/>
              <a:t>cookbook_file's</a:t>
            </a:r>
            <a:r>
              <a:rPr lang="en-US" dirty="0" smtClean="0"/>
              <a:t> 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err="1">
                <a:latin typeface="Courier New" panose="02070309020205020404" pitchFamily="49" charset="0"/>
                <a:cs typeface="Courier New" panose="02070309020205020404" pitchFamily="49" charset="0"/>
              </a:rPr>
              <a:t>cookbook_file</a:t>
            </a:r>
            <a:r>
              <a:rPr lang="en-US" sz="3733" b="1" dirty="0">
                <a:latin typeface="Courier New" panose="02070309020205020404" pitchFamily="49" charset="0"/>
                <a:cs typeface="Courier New" panose="02070309020205020404" pitchFamily="49" charset="0"/>
              </a:rPr>
              <a:t>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249715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hlinkClick r:id="rId3"/>
              </a:rPr>
              <a:t>https://</a:t>
            </a:r>
            <a:r>
              <a:rPr lang="en-US" dirty="0" smtClean="0">
                <a:hlinkClick r:id="rId3"/>
              </a:rPr>
              <a:t>docs.chef.io/resource_template.html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09494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fontScale="90000"/>
          </a:bodyPr>
          <a:lstStyle/>
          <a:p>
            <a:r>
              <a:rPr lang="en-US" dirty="0" smtClean="0"/>
              <a:t>Demo: 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a:latin typeface="Courier New" panose="02070309020205020404" pitchFamily="49" charset="0"/>
                <a:cs typeface="Courier New" panose="02070309020205020404" pitchFamily="49" charset="0"/>
              </a:rPr>
              <a:t>template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index.html.erb</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2670531" y="3293796"/>
            <a:ext cx="1084570" cy="2392737"/>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05133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hlinkClick r:id="rId3"/>
              </a:rPr>
              <a:t>https://</a:t>
            </a:r>
            <a:r>
              <a:rPr lang="en-US" dirty="0" smtClean="0">
                <a:hlinkClick r:id="rId3"/>
              </a:rPr>
              <a:t>docs.chef.io/resource_template.html#using-templates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45630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Explain when </a:t>
            </a:r>
            <a:r>
              <a:rPr lang="en-US" dirty="0"/>
              <a:t>to use a template </a:t>
            </a:r>
            <a:r>
              <a:rPr lang="en-US" dirty="0" smtClean="0"/>
              <a:t>resource</a:t>
            </a:r>
          </a:p>
          <a:p>
            <a:pPr marL="918610" lvl="1" indent="-609585">
              <a:buFont typeface="Wingdings" panose="05000000000000000000" pitchFamily="2" charset="2"/>
              <a:buChar char="Ø"/>
            </a:pPr>
            <a:r>
              <a:rPr lang="en-US" dirty="0" smtClean="0"/>
              <a:t>Create a template file</a:t>
            </a:r>
          </a:p>
          <a:p>
            <a:pPr marL="918610" lvl="1" indent="-609585">
              <a:buFont typeface="Wingdings" panose="05000000000000000000" pitchFamily="2" charset="2"/>
              <a:buChar char="Ø"/>
            </a:pPr>
            <a:r>
              <a:rPr lang="en-US" dirty="0" smtClean="0"/>
              <a:t>Use ERB tags to display node data in a template</a:t>
            </a:r>
          </a:p>
          <a:p>
            <a:pPr marL="918610" lvl="1" indent="-609585">
              <a:buFont typeface="Wingdings" panose="05000000000000000000" pitchFamily="2" charset="2"/>
              <a:buChar char="Ø"/>
            </a:pPr>
            <a:r>
              <a:rPr lang="en-US" dirty="0" smtClean="0"/>
              <a:t>Define a template resource</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953503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6014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err="1" smtClean="0"/>
              <a:t>UsaGL</a:t>
            </a:r>
            <a:r>
              <a:rPr lang="en-US" dirty="0" smtClean="0"/>
              <a:t>: </a:t>
            </a:r>
            <a:r>
              <a:rPr lang="en-US" dirty="0"/>
              <a:t>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GL: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78308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err="1" smtClean="0"/>
              <a:t>UsaGL</a:t>
            </a:r>
            <a:r>
              <a:rPr lang="en-US" dirty="0" smtClean="0"/>
              <a:t>: </a:t>
            </a:r>
            <a:r>
              <a:rPr lang="en-US" dirty="0"/>
              <a:t>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fontScale="90000"/>
          </a:bodyPr>
          <a:lstStyle/>
          <a:p>
            <a:r>
              <a:rPr lang="en-US" dirty="0" smtClean="0"/>
              <a:t>GL: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9954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25407"/>
            <a:ext cx="14629436" cy="5152733"/>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config)</a:t>
            </a:r>
          </a:p>
        </p:txBody>
      </p:sp>
      <p:sp>
        <p:nvSpPr>
          <p:cNvPr id="3" name="Title 2"/>
          <p:cNvSpPr>
            <a:spLocks noGrp="1"/>
          </p:cNvSpPr>
          <p:nvPr>
            <p:ph type="title"/>
          </p:nvPr>
        </p:nvSpPr>
        <p:spPr/>
        <p:txBody>
          <a:bodyPr/>
          <a:lstStyle/>
          <a:p>
            <a:r>
              <a:rPr lang="en-US" dirty="0" smtClean="0"/>
              <a:t>GL: Use </a:t>
            </a:r>
            <a:r>
              <a:rPr lang="en-US" dirty="0" smtClean="0">
                <a:latin typeface="Courier New" panose="02070309020205020404" pitchFamily="49" charset="0"/>
                <a:cs typeface="Courier New" panose="02070309020205020404" pitchFamily="49" charset="0"/>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a:xfrm>
            <a:off x="1121104" y="1132377"/>
            <a:ext cx="14629436" cy="1519383"/>
          </a:xfrm>
        </p:spPr>
        <p:txBody>
          <a:bodyPr/>
          <a:lstStyle/>
          <a:p>
            <a:r>
              <a:rPr lang="en-US" sz="3600" dirty="0" smtClean="0"/>
              <a:t>$ cd ~</a:t>
            </a:r>
          </a:p>
          <a:p>
            <a:r>
              <a:rPr lang="en-US" sz="3600" dirty="0" smtClean="0"/>
              <a:t>$ chef generate template cookbooks/apache index.html</a:t>
            </a:r>
            <a:endParaRPr lang="en-US" sz="3600" dirty="0"/>
          </a:p>
        </p:txBody>
      </p:sp>
      <p:sp>
        <p:nvSpPr>
          <p:cNvPr id="5" name="Rectangle 4"/>
          <p:cNvSpPr/>
          <p:nvPr/>
        </p:nvSpPr>
        <p:spPr bwMode="auto">
          <a:xfrm>
            <a:off x="1120566" y="3749040"/>
            <a:ext cx="14629974"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35696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GL: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473172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26341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hlinkClick r:id="rId3"/>
              </a:rPr>
              <a:t>https://</a:t>
            </a:r>
            <a:r>
              <a:rPr lang="en-US" dirty="0" smtClean="0">
                <a:hlinkClick r:id="rId3"/>
              </a:rPr>
              <a:t>docs.chef.io/templates.html#variables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42919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2582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7337247" y="1811159"/>
            <a:ext cx="6249536" cy="320448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7125596" y="2493284"/>
            <a:ext cx="6451093" cy="2527102"/>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605278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46391" y="4280921"/>
            <a:ext cx="5333996" cy="87314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456972" y="3010758"/>
            <a:ext cx="10129809" cy="2004884"/>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3151254" y="4327964"/>
            <a:ext cx="10425436" cy="69242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49278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two cookbooks to display information about our node. </a:t>
            </a:r>
            <a:endParaRPr lang="en-US" sz="3200" dirty="0" smtClean="0"/>
          </a:p>
          <a:p>
            <a:endParaRPr lang="en-US" sz="3200" dirty="0" smtClean="0"/>
          </a:p>
          <a:p>
            <a:r>
              <a:rPr lang="en-US" sz="3200" dirty="0"/>
              <a:t>We added this content to the file resource in their respective recipes.</a:t>
            </a:r>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40220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05913"/>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01278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58832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07114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80763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b="1" dirty="0">
                <a:latin typeface="Courier New" panose="02070309020205020404" pitchFamily="49" charset="0"/>
                <a:cs typeface="Courier New" panose="02070309020205020404" pitchFamily="49" charset="0"/>
              </a:rPr>
              <a:t>&lt;%=</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41541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lstStyle/>
          <a:p>
            <a:r>
              <a:rPr lang="en-US" dirty="0" smtClean="0"/>
              <a:t>&lt;</a:t>
            </a:r>
            <a:r>
              <a:rPr lang="en-US" dirty="0"/>
              <a:t>h1&gt;Hello, world!&lt;/h1&gt;</a:t>
            </a:r>
          </a:p>
          <a:p>
            <a:r>
              <a:rPr lang="en-US" dirty="0" smtClean="0"/>
              <a:t>&lt;</a:t>
            </a:r>
            <a:r>
              <a:rPr lang="en-US" dirty="0"/>
              <a:t>h2&gt;</a:t>
            </a:r>
            <a:r>
              <a:rPr lang="en-US" dirty="0" err="1"/>
              <a:t>ipaddress</a:t>
            </a:r>
            <a:r>
              <a:rPr lang="en-US" dirty="0"/>
              <a:t>: #{node</a:t>
            </a:r>
            <a:r>
              <a:rPr lang="en-US" dirty="0" smtClean="0"/>
              <a:t>[</a:t>
            </a:r>
            <a:r>
              <a:rPr lang="uk-UA" dirty="0" smtClean="0"/>
              <a:t>'</a:t>
            </a:r>
            <a:r>
              <a:rPr lang="en-US" dirty="0" err="1" smtClean="0"/>
              <a:t>ipaddress</a:t>
            </a:r>
            <a:r>
              <a:rPr lang="uk-UA" dirty="0" smtClean="0"/>
              <a:t>'</a:t>
            </a:r>
            <a:r>
              <a:rPr lang="en-US" dirty="0" smtClean="0"/>
              <a:t>]</a:t>
            </a:r>
            <a:r>
              <a:rPr lang="en-US" dirty="0"/>
              <a:t>}&lt;/h2&gt;</a:t>
            </a:r>
          </a:p>
          <a:p>
            <a:r>
              <a:rPr lang="en-US" dirty="0" smtClean="0"/>
              <a:t>&lt;</a:t>
            </a:r>
            <a:r>
              <a:rPr lang="en-US" dirty="0"/>
              <a:t>h2&gt;hostname: #{node</a:t>
            </a:r>
            <a:r>
              <a:rPr lang="en-US" dirty="0" smtClean="0"/>
              <a:t>[</a:t>
            </a:r>
            <a:r>
              <a:rPr lang="uk-UA" dirty="0" smtClean="0"/>
              <a:t>'</a:t>
            </a:r>
            <a:r>
              <a:rPr lang="en-US" dirty="0" smtClean="0"/>
              <a:t>hostname</a:t>
            </a:r>
            <a:r>
              <a:rPr lang="uk-UA" dirty="0" smtClean="0"/>
              <a:t>'</a:t>
            </a:r>
            <a:r>
              <a:rPr lang="en-US" dirty="0" smtClean="0"/>
              <a:t>]</a:t>
            </a:r>
            <a:r>
              <a:rPr lang="en-US" dirty="0"/>
              <a:t>}&lt;/h2</a:t>
            </a:r>
            <a:r>
              <a:rPr lang="en-US" dirty="0" smtClean="0"/>
              <a:t>&gt;</a:t>
            </a:r>
            <a:endParaRPr lang="en-US" dirty="0"/>
          </a:p>
        </p:txBody>
      </p:sp>
      <p:sp>
        <p:nvSpPr>
          <p:cNvPr id="4" name="Text Placeholder 3"/>
          <p:cNvSpPr>
            <a:spLocks noGrp="1"/>
          </p:cNvSpPr>
          <p:nvPr>
            <p:ph type="body" sz="quarter" idx="11"/>
          </p:nvPr>
        </p:nvSpPr>
        <p:spPr/>
        <p:txBody>
          <a:bodyPr>
            <a:noAutofit/>
          </a:bodyPr>
          <a:lstStyle/>
          <a:p>
            <a:r>
              <a:rPr lang="en-US" sz="3200" dirty="0" smtClean="0"/>
              <a:t>~/cookbooks/apache/templates/default/</a:t>
            </a:r>
            <a:r>
              <a:rPr lang="en-US" sz="3200" dirty="0" err="1" smtClean="0"/>
              <a:t>index.html.erb</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102646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GL: 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lstStyle/>
          <a:p>
            <a:r>
              <a:rPr lang="en-US" dirty="0" smtClean="0"/>
              <a:t>&lt;</a:t>
            </a:r>
            <a:r>
              <a:rPr lang="en-US" dirty="0"/>
              <a:t>h1&gt;Hello, world!&lt;/h1&gt;</a:t>
            </a:r>
          </a:p>
          <a:p>
            <a:r>
              <a:rPr lang="en-US" dirty="0" smtClean="0"/>
              <a:t>&lt;</a:t>
            </a:r>
            <a:r>
              <a:rPr lang="en-US" dirty="0"/>
              <a:t>h2&gt;</a:t>
            </a:r>
            <a:r>
              <a:rPr lang="en-US" dirty="0" err="1"/>
              <a:t>ipaddress</a:t>
            </a:r>
            <a:r>
              <a:rPr lang="en-US" dirty="0"/>
              <a:t>: </a:t>
            </a:r>
            <a:r>
              <a:rPr lang="en-US" dirty="0" smtClean="0"/>
              <a:t>&lt;%= node[</a:t>
            </a:r>
            <a:r>
              <a:rPr lang="uk-UA" dirty="0" smtClean="0"/>
              <a:t>'</a:t>
            </a:r>
            <a:r>
              <a:rPr lang="en-US" dirty="0" err="1" smtClean="0"/>
              <a:t>ipaddress</a:t>
            </a:r>
            <a:r>
              <a:rPr lang="uk-UA" dirty="0" smtClean="0"/>
              <a:t>'</a:t>
            </a:r>
            <a:r>
              <a:rPr lang="en-US" dirty="0" smtClean="0"/>
              <a:t>] %&gt;&lt;</a:t>
            </a:r>
            <a:r>
              <a:rPr lang="en-US" dirty="0"/>
              <a:t>/h2&gt;</a:t>
            </a:r>
          </a:p>
          <a:p>
            <a:r>
              <a:rPr lang="en-US" dirty="0" smtClean="0"/>
              <a:t>&lt;</a:t>
            </a:r>
            <a:r>
              <a:rPr lang="en-US" dirty="0"/>
              <a:t>h2&gt;hostname: </a:t>
            </a:r>
            <a:r>
              <a:rPr lang="en-US" dirty="0" smtClean="0"/>
              <a:t>&lt;%= node[</a:t>
            </a:r>
            <a:r>
              <a:rPr lang="uk-UA" dirty="0" smtClean="0"/>
              <a:t>'</a:t>
            </a:r>
            <a:r>
              <a:rPr lang="en-US" dirty="0" smtClean="0"/>
              <a:t>hostname</a:t>
            </a:r>
            <a:r>
              <a:rPr lang="uk-UA" dirty="0" smtClean="0"/>
              <a:t>'</a:t>
            </a:r>
            <a:r>
              <a:rPr lang="en-US" dirty="0" smtClean="0"/>
              <a:t>] %&gt;&lt;</a:t>
            </a:r>
            <a:r>
              <a:rPr lang="en-US" dirty="0"/>
              <a:t>/h2</a:t>
            </a:r>
            <a:r>
              <a:rPr lang="en-US" dirty="0" smtClean="0"/>
              <a:t>&gt;</a:t>
            </a:r>
            <a:endParaRPr lang="en-US" dirty="0"/>
          </a:p>
        </p:txBody>
      </p:sp>
      <p:sp>
        <p:nvSpPr>
          <p:cNvPr id="4" name="Text Placeholder 3"/>
          <p:cNvSpPr>
            <a:spLocks noGrp="1"/>
          </p:cNvSpPr>
          <p:nvPr>
            <p:ph type="body" sz="quarter" idx="11"/>
          </p:nvPr>
        </p:nvSpPr>
        <p:spPr/>
        <p:txBody>
          <a:bodyPr>
            <a:noAutofit/>
          </a:bodyPr>
          <a:lstStyle/>
          <a:p>
            <a:r>
              <a:rPr lang="en-US" sz="3200" dirty="0"/>
              <a:t>~/cookbooks/apache/templates/default/</a:t>
            </a:r>
            <a:r>
              <a:rPr lang="en-US" sz="3200" dirty="0" err="1"/>
              <a:t>index.html.erb</a:t>
            </a:r>
            <a:endParaRPr lang="en-US" sz="3200" dirty="0"/>
          </a:p>
        </p:txBody>
      </p:sp>
      <p:sp>
        <p:nvSpPr>
          <p:cNvPr id="6" name="Text Placeholder 5"/>
          <p:cNvSpPr>
            <a:spLocks noGrp="1"/>
          </p:cNvSpPr>
          <p:nvPr>
            <p:ph type="body" sz="quarter" idx="13"/>
          </p:nvPr>
        </p:nvSpPr>
        <p:spPr>
          <a:xfrm>
            <a:off x="1135042" y="2812129"/>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89848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962390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GL: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package </a:t>
            </a:r>
            <a:r>
              <a:rPr lang="uk-UA" dirty="0"/>
              <a:t>'</a:t>
            </a:r>
            <a:r>
              <a:rPr lang="en-US" dirty="0" err="1"/>
              <a:t>httpd</a:t>
            </a:r>
            <a:r>
              <a:rPr lang="uk-UA" dirty="0"/>
              <a:t>'</a:t>
            </a:r>
            <a:endParaRPr lang="en-US" dirty="0"/>
          </a:p>
          <a:p>
            <a:endParaRPr lang="en-US" dirty="0"/>
          </a:p>
          <a:p>
            <a:r>
              <a:rPr lang="en-US" dirty="0"/>
              <a:t>file </a:t>
            </a:r>
            <a:r>
              <a:rPr lang="uk-UA" dirty="0"/>
              <a:t>'</a:t>
            </a:r>
            <a:r>
              <a:rPr lang="en-US" dirty="0"/>
              <a:t>/</a:t>
            </a:r>
            <a:r>
              <a:rPr lang="en-US" dirty="0" err="1"/>
              <a:t>var</a:t>
            </a:r>
            <a:r>
              <a:rPr lang="en-US" dirty="0"/>
              <a:t>/www/html/</a:t>
            </a:r>
            <a:r>
              <a:rPr lang="en-US" dirty="0" err="1"/>
              <a:t>index.html</a:t>
            </a:r>
            <a:r>
              <a:rPr lang="uk-UA" dirty="0"/>
              <a:t>'</a:t>
            </a:r>
            <a:r>
              <a:rPr lang="en-US" dirty="0"/>
              <a:t> do</a:t>
            </a:r>
          </a:p>
          <a:p>
            <a:r>
              <a:rPr lang="en-US" dirty="0"/>
              <a:t>  content "&lt;h1&gt;Hello, world!&lt;/h1&gt;</a:t>
            </a:r>
          </a:p>
          <a:p>
            <a:r>
              <a:rPr lang="en-US" dirty="0"/>
              <a:t>&lt;h2&gt;</a:t>
            </a:r>
            <a:r>
              <a:rPr lang="en-US" dirty="0" err="1"/>
              <a:t>ipaddress</a:t>
            </a:r>
            <a:r>
              <a:rPr lang="en-US" dirty="0"/>
              <a:t>: #{node[</a:t>
            </a:r>
            <a:r>
              <a:rPr lang="uk-UA" dirty="0"/>
              <a:t>'</a:t>
            </a:r>
            <a:r>
              <a:rPr lang="en-US" dirty="0" err="1"/>
              <a:t>ipaddress</a:t>
            </a:r>
            <a:r>
              <a:rPr lang="uk-UA" dirty="0"/>
              <a:t>'</a:t>
            </a:r>
            <a:r>
              <a:rPr lang="en-US" dirty="0"/>
              <a:t>]}&lt;/h2&gt;</a:t>
            </a:r>
          </a:p>
          <a:p>
            <a:r>
              <a:rPr lang="en-US" dirty="0"/>
              <a:t>&lt;h2&gt;hostname: #{node[</a:t>
            </a:r>
            <a:r>
              <a:rPr lang="uk-UA" dirty="0"/>
              <a:t>'</a:t>
            </a:r>
            <a:r>
              <a:rPr lang="en-US" dirty="0"/>
              <a:t>hostname</a:t>
            </a:r>
            <a:r>
              <a:rPr lang="uk-UA" dirty="0"/>
              <a:t>'</a:t>
            </a:r>
            <a:r>
              <a:rPr lang="en-US" dirty="0"/>
              <a:t>]}&lt;/h2&gt;</a:t>
            </a:r>
          </a:p>
          <a:p>
            <a:r>
              <a:rPr lang="en-US" dirty="0"/>
              <a:t>"</a:t>
            </a:r>
          </a:p>
          <a:p>
            <a:r>
              <a:rPr lang="en-US" dirty="0"/>
              <a:t>end</a:t>
            </a:r>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Text Placeholder 4"/>
          <p:cNvSpPr>
            <a:spLocks noGrp="1"/>
          </p:cNvSpPr>
          <p:nvPr>
            <p:ph type="body" sz="quarter" idx="12"/>
          </p:nvPr>
        </p:nvSpPr>
        <p:spPr>
          <a:xfrm>
            <a:off x="1133900" y="3572933"/>
            <a:ext cx="14404273" cy="1790520"/>
          </a:xfrm>
        </p:spPr>
        <p:txBody>
          <a:bodyPr/>
          <a:lstStyle/>
          <a:p>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693607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GL: Change File Resource to a </a:t>
            </a:r>
            <a:r>
              <a:rPr lang="en-US" sz="4800" dirty="0"/>
              <a:t>Template </a:t>
            </a:r>
            <a:r>
              <a:rPr lang="en-US" sz="4800" dirty="0" smtClean="0"/>
              <a:t>Resource</a:t>
            </a:r>
            <a:endParaRPr lang="en-US" sz="4800" dirty="0"/>
          </a:p>
        </p:txBody>
      </p:sp>
      <p:sp>
        <p:nvSpPr>
          <p:cNvPr id="3" name="Content Placeholder 2"/>
          <p:cNvSpPr>
            <a:spLocks noGrp="1"/>
          </p:cNvSpPr>
          <p:nvPr>
            <p:ph sz="quarter" idx="10"/>
          </p:nvPr>
        </p:nvSpPr>
        <p:spPr/>
        <p:txBody>
          <a:bodyPr>
            <a:normAutofit/>
          </a:bodyPr>
          <a:lstStyle/>
          <a:p>
            <a:r>
              <a:rPr lang="en-US" dirty="0"/>
              <a:t>package </a:t>
            </a:r>
            <a:r>
              <a:rPr lang="uk-UA" dirty="0"/>
              <a:t>'</a:t>
            </a:r>
            <a:r>
              <a:rPr lang="en-US" dirty="0" err="1"/>
              <a:t>httpd</a:t>
            </a:r>
            <a:r>
              <a:rPr lang="uk-UA" dirty="0"/>
              <a:t>'</a:t>
            </a:r>
            <a:endParaRPr lang="en-US" dirty="0"/>
          </a:p>
          <a:p>
            <a:endParaRPr lang="en-US" dirty="0"/>
          </a:p>
          <a:p>
            <a:r>
              <a:rPr lang="en-US" dirty="0" smtClean="0"/>
              <a:t>template </a:t>
            </a:r>
            <a:r>
              <a:rPr lang="uk-UA" dirty="0" smtClean="0"/>
              <a:t>'</a:t>
            </a:r>
            <a:r>
              <a:rPr lang="en-US" dirty="0"/>
              <a:t>/</a:t>
            </a:r>
            <a:r>
              <a:rPr lang="en-US" dirty="0" err="1"/>
              <a:t>var</a:t>
            </a:r>
            <a:r>
              <a:rPr lang="en-US" dirty="0"/>
              <a:t>/www/html/</a:t>
            </a:r>
            <a:r>
              <a:rPr lang="en-US" dirty="0" err="1"/>
              <a:t>index.html</a:t>
            </a:r>
            <a:r>
              <a:rPr lang="uk-UA" dirty="0"/>
              <a:t>'</a:t>
            </a:r>
            <a:r>
              <a:rPr lang="en-US" dirty="0"/>
              <a:t> do</a:t>
            </a:r>
          </a:p>
          <a:p>
            <a:r>
              <a:rPr lang="en-US" dirty="0" smtClean="0"/>
              <a:t>end</a:t>
            </a:r>
            <a:endParaRPr lang="en-US" dirty="0"/>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a:t>end</a:t>
            </a:r>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14060" y="338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87861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a:t>package </a:t>
            </a:r>
            <a:r>
              <a:rPr lang="uk-UA" dirty="0"/>
              <a:t>'</a:t>
            </a:r>
            <a:r>
              <a:rPr lang="en-US" dirty="0" err="1"/>
              <a:t>httpd</a:t>
            </a:r>
            <a:r>
              <a:rPr lang="uk-UA" dirty="0"/>
              <a:t>'</a:t>
            </a:r>
            <a:endParaRPr lang="en-US" dirty="0"/>
          </a:p>
          <a:p>
            <a:endParaRPr lang="en-US" dirty="0"/>
          </a:p>
          <a:p>
            <a:r>
              <a:rPr lang="en-US" dirty="0"/>
              <a:t>template </a:t>
            </a:r>
            <a:r>
              <a:rPr lang="uk-UA" dirty="0"/>
              <a:t>'</a:t>
            </a:r>
            <a:r>
              <a:rPr lang="en-US" dirty="0"/>
              <a:t>/</a:t>
            </a:r>
            <a:r>
              <a:rPr lang="en-US" dirty="0" err="1"/>
              <a:t>var</a:t>
            </a:r>
            <a:r>
              <a:rPr lang="en-US" dirty="0"/>
              <a:t>/www/html/</a:t>
            </a:r>
            <a:r>
              <a:rPr lang="en-US" dirty="0" err="1"/>
              <a:t>index.html</a:t>
            </a:r>
            <a:r>
              <a:rPr lang="uk-UA" dirty="0"/>
              <a:t>'</a:t>
            </a:r>
            <a:r>
              <a:rPr lang="en-US" dirty="0"/>
              <a:t> </a:t>
            </a:r>
            <a:r>
              <a:rPr lang="en-US" dirty="0" smtClean="0"/>
              <a:t>do</a:t>
            </a:r>
          </a:p>
          <a:p>
            <a:r>
              <a:rPr lang="en-US" dirty="0"/>
              <a:t> </a:t>
            </a:r>
            <a:r>
              <a:rPr lang="en-US" dirty="0" smtClean="0"/>
              <a:t> source "?????????????"</a:t>
            </a:r>
            <a:endParaRPr lang="en-US" dirty="0"/>
          </a:p>
          <a:p>
            <a:r>
              <a:rPr lang="en-US" dirty="0"/>
              <a:t>end</a:t>
            </a:r>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a:t>end</a:t>
            </a:r>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7577" y="411567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558457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normAutofit fontScale="90000"/>
          </a:bodyPr>
          <a:lstStyle/>
          <a:p>
            <a:r>
              <a:rPr lang="en-US" dirty="0" smtClean="0"/>
              <a:t>GL: 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1125673" y="255280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4591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t>
            </a:r>
            <a:r>
              <a:rPr lang="uk-UA" dirty="0" smtClean="0"/>
              <a:t>'</a:t>
            </a:r>
            <a:r>
              <a:rPr lang="en-US" dirty="0" err="1" smtClean="0"/>
              <a:t>httpd</a:t>
            </a:r>
            <a:r>
              <a:rPr lang="uk-UA" dirty="0" smtClean="0"/>
              <a:t>'</a:t>
            </a:r>
            <a:endParaRPr lang="en-US" dirty="0" smtClean="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smtClean="0"/>
          </a:p>
          <a:p>
            <a:r>
              <a:rPr lang="en-US" dirty="0" smtClean="0"/>
              <a:t>service </a:t>
            </a:r>
            <a:r>
              <a:rPr lang="uk-UA" dirty="0" smtClean="0"/>
              <a:t>'</a:t>
            </a:r>
            <a:r>
              <a:rPr lang="en-US" dirty="0" err="1" smtClean="0"/>
              <a:t>httpd</a:t>
            </a:r>
            <a:r>
              <a:rPr lang="uk-UA" dirty="0" smtClean="0"/>
              <a:t>'</a:t>
            </a:r>
            <a:r>
              <a:rPr lang="en-US" dirty="0" smtClean="0"/>
              <a:t> 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712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800" dirty="0" smtClean="0"/>
              <a:t>GL: Update the Source Attribute</a:t>
            </a:r>
            <a:endParaRPr lang="en-US" sz="4800" dirty="0"/>
          </a:p>
        </p:txBody>
      </p:sp>
      <p:sp>
        <p:nvSpPr>
          <p:cNvPr id="3" name="Content Placeholder 2"/>
          <p:cNvSpPr>
            <a:spLocks noGrp="1"/>
          </p:cNvSpPr>
          <p:nvPr>
            <p:ph sz="quarter" idx="10"/>
          </p:nvPr>
        </p:nvSpPr>
        <p:spPr/>
        <p:txBody>
          <a:bodyPr>
            <a:normAutofit/>
          </a:bodyPr>
          <a:lstStyle/>
          <a:p>
            <a:r>
              <a:rPr lang="en-US" dirty="0" smtClean="0"/>
              <a:t>package </a:t>
            </a:r>
            <a:r>
              <a:rPr lang="uk-UA" dirty="0"/>
              <a:t>'</a:t>
            </a:r>
            <a:r>
              <a:rPr lang="en-US" dirty="0" err="1"/>
              <a:t>httpd</a:t>
            </a:r>
            <a:r>
              <a:rPr lang="uk-UA" dirty="0"/>
              <a:t>'</a:t>
            </a:r>
            <a:endParaRPr lang="en-US" dirty="0"/>
          </a:p>
          <a:p>
            <a:endParaRPr lang="en-US" dirty="0"/>
          </a:p>
          <a:p>
            <a:r>
              <a:rPr lang="en-US" dirty="0"/>
              <a:t>template </a:t>
            </a:r>
            <a:r>
              <a:rPr lang="uk-UA" dirty="0"/>
              <a:t>'</a:t>
            </a:r>
            <a:r>
              <a:rPr lang="en-US" dirty="0"/>
              <a:t>/</a:t>
            </a:r>
            <a:r>
              <a:rPr lang="en-US" dirty="0" err="1"/>
              <a:t>var</a:t>
            </a:r>
            <a:r>
              <a:rPr lang="en-US" dirty="0"/>
              <a:t>/www/html/</a:t>
            </a:r>
            <a:r>
              <a:rPr lang="en-US" dirty="0" err="1"/>
              <a:t>index.html</a:t>
            </a:r>
            <a:r>
              <a:rPr lang="uk-UA" dirty="0"/>
              <a:t>'</a:t>
            </a:r>
            <a:r>
              <a:rPr lang="en-US" dirty="0"/>
              <a:t> do</a:t>
            </a:r>
          </a:p>
          <a:p>
            <a:r>
              <a:rPr lang="en-US" dirty="0"/>
              <a:t>  source </a:t>
            </a:r>
            <a:r>
              <a:rPr lang="uk-UA" dirty="0"/>
              <a:t>'</a:t>
            </a:r>
            <a:r>
              <a:rPr lang="en-US" dirty="0" err="1"/>
              <a:t>index.html.erb</a:t>
            </a:r>
            <a:r>
              <a:rPr lang="uk-UA" dirty="0"/>
              <a:t>'</a:t>
            </a:r>
            <a:endParaRPr lang="en-US" dirty="0"/>
          </a:p>
          <a:p>
            <a:r>
              <a:rPr lang="en-US" dirty="0"/>
              <a:t>end</a:t>
            </a:r>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a:t>end</a:t>
            </a:r>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0264" y="411567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6625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4155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kitchen test </a:t>
            </a:r>
            <a:r>
              <a:rPr lang="en-US" dirty="0" smtClean="0">
                <a:latin typeface="+mj-lt"/>
              </a:rPr>
              <a:t>on the "apache" cookbook</a:t>
            </a:r>
          </a:p>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chef-client</a:t>
            </a:r>
            <a:r>
              <a:rPr lang="en-US" dirty="0" smtClean="0">
                <a:latin typeface="+mj-lt"/>
              </a:rPr>
              <a:t> to apply the "apache" cookbook's "default" recipe</a:t>
            </a:r>
          </a:p>
          <a:p>
            <a:pPr marL="609585" indent="-609585">
              <a:lnSpc>
                <a:spcPct val="120000"/>
              </a:lnSpc>
              <a:buFont typeface="Wingdings" charset="2"/>
              <a:buChar char="q"/>
            </a:pPr>
            <a:r>
              <a:rPr lang="en-US" dirty="0" smtClean="0"/>
              <a:t>Update the "apache" cookbook's version for this patch</a:t>
            </a:r>
            <a:endParaRPr lang="en-US" dirty="0"/>
          </a:p>
          <a:p>
            <a:pPr marL="609585" indent="-609585">
              <a:lnSpc>
                <a:spcPct val="120000"/>
              </a:lnSpc>
              <a:buFont typeface="Wingdings" charset="2"/>
              <a:buChar char="q"/>
            </a:pPr>
            <a:r>
              <a:rPr lang="en-US" dirty="0" smtClean="0"/>
              <a:t>Commit the changes</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56507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09524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sz="2200" dirty="0" smtClean="0"/>
              <a:t>[</a:t>
            </a:r>
            <a:r>
              <a:rPr lang="is-IS" sz="2200" dirty="0" smtClean="0"/>
              <a:t>2016</a:t>
            </a:r>
            <a:r>
              <a:rPr lang="en-US" sz="2200" dirty="0" smtClean="0"/>
              <a:t>-09-16T14:18:05+00:00</a:t>
            </a:r>
            <a:r>
              <a:rPr lang="en-US" sz="2200" dirty="0"/>
              <a:t>] WARN: No config file found or specified on command line, using command line options.</a:t>
            </a:r>
          </a:p>
          <a:p>
            <a:r>
              <a:rPr lang="en-US" sz="2200" dirty="0"/>
              <a:t>Starting Chef Client, version 12.3.0</a:t>
            </a:r>
          </a:p>
          <a:p>
            <a:r>
              <a:rPr lang="en-US" sz="2200" dirty="0"/>
              <a:t>resolving cookbooks for run list: ["apache"]</a:t>
            </a:r>
          </a:p>
          <a:p>
            <a:r>
              <a:rPr lang="en-US" sz="2200" dirty="0"/>
              <a:t>Synchronizing Cookbooks:</a:t>
            </a:r>
          </a:p>
          <a:p>
            <a:r>
              <a:rPr lang="en-US" sz="2200" dirty="0"/>
              <a:t>  - apache</a:t>
            </a:r>
          </a:p>
          <a:p>
            <a:r>
              <a:rPr lang="en-US" sz="2200" dirty="0"/>
              <a:t>Compiling Cookbooks...</a:t>
            </a:r>
          </a:p>
          <a:p>
            <a:r>
              <a:rPr lang="en-US" sz="2200" dirty="0" smtClean="0"/>
              <a:t>[</a:t>
            </a:r>
            <a:r>
              <a:rPr lang="is-IS" sz="2200" dirty="0" smtClean="0"/>
              <a:t>2016</a:t>
            </a:r>
            <a:r>
              <a:rPr lang="en-US" sz="2200" dirty="0" smtClean="0"/>
              <a:t>-09-16T14:18:09+00:00</a:t>
            </a:r>
            <a:r>
              <a:rPr lang="en-US" sz="2200" dirty="0"/>
              <a:t>] WARN: Cloning resource attributes for service[httpd] from prior resource (CHEF-3694)</a:t>
            </a:r>
          </a:p>
          <a:p>
            <a:r>
              <a:rPr lang="en-US" sz="2200" dirty="0" smtClean="0"/>
              <a:t>[</a:t>
            </a:r>
            <a:r>
              <a:rPr lang="is-IS" sz="2200" dirty="0" smtClean="0"/>
              <a:t>2016</a:t>
            </a:r>
            <a:r>
              <a:rPr lang="en-US" sz="2200" dirty="0" smtClean="0"/>
              <a:t>-09-16T14:18:09+00:00</a:t>
            </a:r>
            <a:r>
              <a:rPr lang="en-US" sz="2200" dirty="0"/>
              <a:t>] WARN: Previous service[httpd]: /root/.chef/local-mode-cache/cache/cookbooks/apache/recipes/server.rb:8:in `</a:t>
            </a:r>
            <a:r>
              <a:rPr lang="en-US" sz="2200" dirty="0" err="1"/>
              <a:t>from_file</a:t>
            </a:r>
            <a:r>
              <a:rPr lang="en-US" sz="2200" dirty="0"/>
              <a:t>'</a:t>
            </a:r>
          </a:p>
          <a:p>
            <a:r>
              <a:rPr lang="en-US" sz="2200" dirty="0" smtClean="0"/>
              <a:t>[</a:t>
            </a:r>
            <a:r>
              <a:rPr lang="is-IS" sz="2200" dirty="0" smtClean="0"/>
              <a:t>2016</a:t>
            </a:r>
            <a:r>
              <a:rPr lang="en-US" sz="2200" dirty="0" smtClean="0"/>
              <a:t>-09-16T14:18:09+00:00</a:t>
            </a:r>
            <a:r>
              <a:rPr lang="en-US" sz="2200" dirty="0"/>
              <a:t>] WARN: Current  service[httpd]: /root/.</a:t>
            </a:r>
            <a:r>
              <a:rPr lang="en-US" sz="2200" dirty="0" smtClean="0"/>
              <a:t>chef/local-mode-cache/ ...</a:t>
            </a:r>
            <a:endParaRPr lang="en-US" sz="2200"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sz="3200" dirty="0"/>
              <a:t>$ cd </a:t>
            </a:r>
            <a:r>
              <a:rPr lang="en-US" sz="3200" dirty="0" smtClean="0"/>
              <a:t>~</a:t>
            </a:r>
          </a:p>
          <a:p>
            <a:r>
              <a:rPr lang="en-US" sz="3200" dirty="0" smtClean="0"/>
              <a:t>$ sudo chef-client --local-mode -r "recipe[apache]"</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792209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249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git commit -m "Update default recipe to use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07359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ü"/>
            </a:pPr>
            <a:r>
              <a:rPr lang="en-US" dirty="0" smtClean="0">
                <a:latin typeface="+mj-lt"/>
              </a:rPr>
              <a:t>Use </a:t>
            </a:r>
            <a:r>
              <a:rPr lang="en-US" dirty="0" smtClean="0">
                <a:latin typeface="+mj-lt"/>
                <a:cs typeface="Courier New" panose="02070309020205020404" pitchFamily="49" charset="0"/>
              </a:rPr>
              <a:t>kitchen test </a:t>
            </a:r>
            <a:r>
              <a:rPr lang="en-US" dirty="0" smtClean="0">
                <a:latin typeface="+mj-lt"/>
              </a:rPr>
              <a:t>on the "apache" cookbook</a:t>
            </a:r>
          </a:p>
          <a:p>
            <a:pPr marL="609585" indent="-609585">
              <a:lnSpc>
                <a:spcPct val="120000"/>
              </a:lnSpc>
              <a:buFont typeface="Wingdings" charset="2"/>
              <a:buChar char="ü"/>
            </a:pPr>
            <a:r>
              <a:rPr lang="en-US" dirty="0" smtClean="0">
                <a:latin typeface="+mj-lt"/>
              </a:rPr>
              <a:t>Use </a:t>
            </a:r>
            <a:r>
              <a:rPr lang="en-US" dirty="0" smtClean="0">
                <a:latin typeface="+mj-lt"/>
                <a:cs typeface="Courier New" panose="02070309020205020404" pitchFamily="49" charset="0"/>
              </a:rPr>
              <a:t>chef-client</a:t>
            </a:r>
            <a:r>
              <a:rPr lang="en-US" dirty="0" smtClean="0">
                <a:latin typeface="+mj-lt"/>
              </a:rPr>
              <a:t> to apply the "apache" cookbook's "default" recipe</a:t>
            </a:r>
          </a:p>
          <a:p>
            <a:pPr marL="609585" indent="-609585">
              <a:lnSpc>
                <a:spcPct val="120000"/>
              </a:lnSpc>
              <a:buFont typeface="Wingdings" charset="2"/>
              <a:buChar char="ü"/>
            </a:pPr>
            <a:r>
              <a:rPr lang="en-US" dirty="0" smtClean="0"/>
              <a:t>Update the "apache" cookbook's version for this patch</a:t>
            </a:r>
            <a:endParaRPr lang="en-US" dirty="0"/>
          </a:p>
          <a:p>
            <a:pPr marL="609585" indent="-609585">
              <a:lnSpc>
                <a:spcPct val="120000"/>
              </a:lnSpc>
              <a:buFont typeface="Wingdings" charset="2"/>
              <a:buChar char="ü"/>
            </a:pPr>
            <a:r>
              <a:rPr lang="en-US" dirty="0" smtClean="0"/>
              <a:t>Commit the changes</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949760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latin typeface="+mj-lt"/>
              </a:rPr>
              <a:t>For the "workstation" cookbook:</a:t>
            </a:r>
          </a:p>
          <a:p>
            <a:pPr>
              <a:lnSpc>
                <a:spcPct val="90000"/>
              </a:lnSpc>
            </a:pPr>
            <a:endParaRPr lang="en-US" sz="2667" dirty="0">
              <a:latin typeface="+mj-lt"/>
            </a:endParaRPr>
          </a:p>
          <a:p>
            <a:pPr marL="380990" indent="-380990">
              <a:lnSpc>
                <a:spcPct val="90000"/>
              </a:lnSpc>
              <a:buFont typeface="Wingdings" charset="2"/>
              <a:buChar char="q"/>
            </a:pPr>
            <a:r>
              <a:rPr lang="en-US" sz="2667" dirty="0" smtClean="0">
                <a:latin typeface="+mj-lt"/>
              </a:rPr>
              <a:t>Use </a:t>
            </a:r>
            <a:r>
              <a:rPr lang="en-US" sz="2667" dirty="0" smtClean="0">
                <a:latin typeface="+mj-lt"/>
                <a:cs typeface="Courier New" panose="02070309020205020404" pitchFamily="49" charset="0"/>
              </a:rPr>
              <a:t>chef generate </a:t>
            </a:r>
            <a:r>
              <a:rPr lang="en-US" sz="2667" dirty="0" smtClean="0">
                <a:latin typeface="+mj-lt"/>
              </a:rPr>
              <a:t>to create a template named "</a:t>
            </a:r>
            <a:r>
              <a:rPr lang="en-US" sz="2667" dirty="0" err="1" smtClean="0">
                <a:latin typeface="+mj-lt"/>
              </a:rPr>
              <a:t>motd.erb</a:t>
            </a:r>
            <a:r>
              <a:rPr lang="en-US" sz="2667" dirty="0" smtClean="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Copy the source attribute from the file named </a:t>
            </a:r>
            <a:r>
              <a:rPr lang="uk-UA" sz="2667" dirty="0" smtClean="0">
                <a:latin typeface="+mj-lt"/>
              </a:rPr>
              <a:t>'</a:t>
            </a:r>
            <a:r>
              <a:rPr lang="en-US" sz="2667" dirty="0" smtClean="0">
                <a:latin typeface="+mj-lt"/>
              </a:rPr>
              <a:t>/</a:t>
            </a:r>
            <a:r>
              <a:rPr lang="en-US" sz="2667" dirty="0" err="1">
                <a:latin typeface="+mj-lt"/>
              </a:rPr>
              <a:t>etc</a:t>
            </a:r>
            <a:r>
              <a:rPr lang="en-US" sz="2667" dirty="0">
                <a:latin typeface="+mj-lt"/>
              </a:rPr>
              <a:t>/</a:t>
            </a:r>
            <a:r>
              <a:rPr lang="en-US" sz="2667" dirty="0" err="1" smtClean="0">
                <a:latin typeface="+mj-lt"/>
              </a:rPr>
              <a:t>motd</a:t>
            </a:r>
            <a:r>
              <a:rPr lang="uk-UA" sz="2667" dirty="0" smtClean="0">
                <a:latin typeface="+mj-lt"/>
              </a:rPr>
              <a:t>'</a:t>
            </a:r>
            <a:r>
              <a:rPr lang="en-US" sz="2667" dirty="0" smtClean="0">
                <a:latin typeface="+mj-lt"/>
              </a:rPr>
              <a:t> </a:t>
            </a:r>
            <a:r>
              <a:rPr lang="en-US" sz="2667" dirty="0">
                <a:latin typeface="+mj-lt"/>
              </a:rPr>
              <a:t>into the template file "</a:t>
            </a:r>
            <a:r>
              <a:rPr lang="en-US" sz="2667" dirty="0" err="1" smtClean="0">
                <a:latin typeface="+mj-lt"/>
              </a:rPr>
              <a:t>motd.erb</a:t>
            </a:r>
            <a:r>
              <a:rPr lang="en-US" sz="2667" dirty="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Remove a resource: </a:t>
            </a:r>
            <a:r>
              <a:rPr lang="en-US" sz="2667" dirty="0">
                <a:latin typeface="+mj-lt"/>
                <a:cs typeface="Courier New" panose="02070309020205020404" pitchFamily="49" charset="0"/>
              </a:rPr>
              <a:t>The file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Add a resource: </a:t>
            </a:r>
            <a:r>
              <a:rPr lang="en-US" sz="2667" dirty="0">
                <a:latin typeface="+mj-lt"/>
                <a:cs typeface="Courier New" panose="02070309020205020404" pitchFamily="49" charset="0"/>
              </a:rPr>
              <a:t>The template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 </a:t>
            </a:r>
            <a:r>
              <a:rPr lang="en-US" sz="2667" dirty="0">
                <a:latin typeface="+mj-lt"/>
                <a:cs typeface="Courier New" panose="02070309020205020404" pitchFamily="49" charset="0"/>
              </a:rPr>
              <a:t>is created with the source </a:t>
            </a:r>
            <a:r>
              <a:rPr lang="uk-UA" sz="2667" dirty="0" smtClean="0">
                <a:latin typeface="+mj-lt"/>
                <a:cs typeface="Courier New" panose="02070309020205020404" pitchFamily="49" charset="0"/>
              </a:rPr>
              <a:t>'</a:t>
            </a:r>
            <a:r>
              <a:rPr lang="en-US" sz="2667" dirty="0" err="1" smtClean="0">
                <a:latin typeface="+mj-lt"/>
                <a:cs typeface="Courier New" panose="02070309020205020404" pitchFamily="49" charset="0"/>
              </a:rPr>
              <a:t>motd.erb</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cs typeface="Courier New" panose="02070309020205020404" pitchFamily="49" charset="0"/>
            </a:endParaRPr>
          </a:p>
          <a:p>
            <a:pPr marL="380990" indent="-380990">
              <a:lnSpc>
                <a:spcPct val="90000"/>
              </a:lnSpc>
              <a:buFont typeface="Wingdings" charset="2"/>
              <a:buChar char="q"/>
            </a:pPr>
            <a:r>
              <a:rPr lang="en-US" sz="2667" dirty="0" smtClean="0">
                <a:latin typeface="+mj-lt"/>
                <a:cs typeface="Courier New" panose="02070309020205020404" pitchFamily="49" charset="0"/>
              </a:rPr>
              <a:t>Use kitchen to test it and chef-client to locally apply the default recipe.</a:t>
            </a:r>
            <a:endParaRPr lang="en-US" sz="2667" dirty="0" smtClean="0">
              <a:latin typeface="+mj-lt"/>
            </a:endParaRPr>
          </a:p>
          <a:p>
            <a:pPr marL="380990" indent="-380990">
              <a:lnSpc>
                <a:spcPct val="90000"/>
              </a:lnSpc>
              <a:buFont typeface="Wingdings" charset="2"/>
              <a:buChar char="q"/>
            </a:pPr>
            <a:endParaRPr lang="en-US" sz="2667" dirty="0">
              <a:latin typeface="+mj-lt"/>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1909849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0403"/>
            <a:ext cx="14423693" cy="4862948"/>
          </a:xfrm>
        </p:spPr>
        <p:txBody>
          <a:bodyPr/>
          <a:lstStyle/>
          <a:p>
            <a:r>
              <a:rPr lang="en-US" sz="2200" dirty="0"/>
              <a:t>Compiling Cookbooks...</a:t>
            </a:r>
          </a:p>
          <a:p>
            <a:r>
              <a:rPr lang="en-US" sz="2200" dirty="0"/>
              <a:t>Recipe: </a:t>
            </a:r>
            <a:r>
              <a:rPr lang="en-US" sz="2200" dirty="0" err="1"/>
              <a:t>code_generator</a:t>
            </a:r>
            <a:r>
              <a:rPr lang="en-US" sz="2200" dirty="0"/>
              <a:t>::cookbook</a:t>
            </a:r>
          </a:p>
          <a:p>
            <a:r>
              <a:rPr lang="en-US" sz="2200" dirty="0"/>
              <a:t>  * directory[/home/chef/template] action create</a:t>
            </a:r>
          </a:p>
          <a:p>
            <a:r>
              <a:rPr lang="en-US" sz="2200" dirty="0"/>
              <a:t>    - create new directory /home/chef/template</a:t>
            </a:r>
          </a:p>
          <a:p>
            <a:r>
              <a:rPr lang="en-US" sz="2200" dirty="0"/>
              <a:t>  * template[/home/chef/template/metadata.rb] action </a:t>
            </a:r>
            <a:r>
              <a:rPr lang="en-US" sz="2200" dirty="0" err="1"/>
              <a:t>create_if_missing</a:t>
            </a:r>
            <a:endParaRPr lang="en-US" sz="2200" dirty="0"/>
          </a:p>
          <a:p>
            <a:r>
              <a:rPr lang="en-US" sz="2200" dirty="0"/>
              <a:t>    - create new file /home/chef/template/metadata.rb</a:t>
            </a:r>
          </a:p>
          <a:p>
            <a:r>
              <a:rPr lang="en-US" sz="2200" dirty="0"/>
              <a:t>    - update content in file /home/chef/template/metadata.rb from none to 000bce</a:t>
            </a:r>
          </a:p>
          <a:p>
            <a:r>
              <a:rPr lang="en-US" sz="2200" dirty="0"/>
              <a:t>    (diff output suppressed by config)</a:t>
            </a:r>
          </a:p>
          <a:p>
            <a:r>
              <a:rPr lang="en-US" sz="2200" dirty="0"/>
              <a:t>  * template[/home/chef/template/README.md] action </a:t>
            </a:r>
            <a:r>
              <a:rPr lang="en-US" sz="2200" dirty="0" err="1"/>
              <a:t>create_if_missing</a:t>
            </a:r>
            <a:endParaRPr lang="en-US" sz="2200" dirty="0"/>
          </a:p>
          <a:p>
            <a:r>
              <a:rPr lang="en-US" sz="2200" dirty="0"/>
              <a:t>    - create new file /</a:t>
            </a:r>
            <a:r>
              <a:rPr lang="en-US" sz="2200" dirty="0" smtClean="0"/>
              <a:t>home/chef/template/README.md</a:t>
            </a:r>
            <a:endParaRPr lang="en-US" sz="2200" dirty="0"/>
          </a:p>
        </p:txBody>
      </p:sp>
      <p:sp>
        <p:nvSpPr>
          <p:cNvPr id="3" name="Title 2"/>
          <p:cNvSpPr>
            <a:spLocks noGrp="1"/>
          </p:cNvSpPr>
          <p:nvPr>
            <p:ph type="title"/>
          </p:nvPr>
        </p:nvSpPr>
        <p:spPr/>
        <p:txBody>
          <a:bodyPr>
            <a:normAutofit fontScale="90000"/>
          </a:bodyPr>
          <a:lstStyle/>
          <a:p>
            <a:r>
              <a:rPr lang="en-US" dirty="0"/>
              <a:t>Lab: Return </a:t>
            </a:r>
            <a:r>
              <a:rPr lang="en-US" dirty="0" smtClean="0"/>
              <a:t>Home and Generate the Template</a:t>
            </a:r>
            <a:endParaRPr lang="en-US" dirty="0"/>
          </a:p>
        </p:txBody>
      </p:sp>
      <p:sp>
        <p:nvSpPr>
          <p:cNvPr id="4" name="Text Placeholder 3"/>
          <p:cNvSpPr>
            <a:spLocks noGrp="1"/>
          </p:cNvSpPr>
          <p:nvPr>
            <p:ph type="body" sz="quarter" idx="11"/>
          </p:nvPr>
        </p:nvSpPr>
        <p:spPr>
          <a:xfrm>
            <a:off x="1054197" y="1255504"/>
            <a:ext cx="14758233" cy="1612387"/>
          </a:xfrm>
        </p:spPr>
        <p:txBody>
          <a:bodyPr/>
          <a:lstStyle/>
          <a:p>
            <a:r>
              <a:rPr lang="en-US" sz="3400" dirty="0"/>
              <a:t>$ cd </a:t>
            </a:r>
            <a:r>
              <a:rPr lang="en-US" sz="3400" dirty="0" smtClean="0"/>
              <a:t>~</a:t>
            </a:r>
          </a:p>
          <a:p>
            <a:r>
              <a:rPr lang="en-US" sz="3400" dirty="0" smtClean="0"/>
              <a:t>$ </a:t>
            </a:r>
            <a:r>
              <a:rPr lang="en-US" sz="3400" dirty="0"/>
              <a:t>chef generate </a:t>
            </a:r>
            <a:r>
              <a:rPr lang="en-US" sz="3400" dirty="0" smtClean="0"/>
              <a:t>template </a:t>
            </a:r>
            <a:r>
              <a:rPr lang="en-US" sz="3400" dirty="0"/>
              <a:t>cookbooks/workstation </a:t>
            </a:r>
            <a:r>
              <a:rPr lang="en-US" sz="3400" dirty="0" err="1"/>
              <a:t>motd</a:t>
            </a:r>
            <a:endParaRPr lang="en-US" sz="34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3911519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121900"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11256" y="580936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244748" y="653211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51183" y="65545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605804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Lab: Copy the Existing </a:t>
            </a:r>
            <a:r>
              <a:rPr lang="en-US" sz="4800" dirty="0"/>
              <a:t>S</a:t>
            </a:r>
            <a:r>
              <a:rPr lang="en-US" sz="4800" dirty="0" smtClean="0"/>
              <a:t>ource into the Template</a:t>
            </a:r>
            <a:endParaRPr lang="en-US" sz="4800"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119219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uk-UA" dirty="0" smtClean="0"/>
              <a:t>'</a:t>
            </a:r>
            <a:r>
              <a:rPr lang="en-US" dirty="0" err="1" smtClean="0"/>
              <a:t>ipaddress</a:t>
            </a:r>
            <a:r>
              <a:rPr lang="uk-UA" dirty="0" smtClean="0"/>
              <a:t>'</a:t>
            </a:r>
            <a:r>
              <a:rPr lang="en-US" dirty="0" smtClean="0"/>
              <a:t>] </a:t>
            </a:r>
            <a:r>
              <a:rPr lang="en-US" dirty="0"/>
              <a:t>%&gt;</a:t>
            </a:r>
          </a:p>
          <a:p>
            <a:r>
              <a:rPr lang="en-US" dirty="0"/>
              <a:t>  HOSTNAME : &lt;%= </a:t>
            </a:r>
            <a:r>
              <a:rPr lang="en-US" dirty="0" smtClean="0"/>
              <a:t>node[</a:t>
            </a:r>
            <a:r>
              <a:rPr lang="uk-UA" dirty="0" smtClean="0"/>
              <a:t>'</a:t>
            </a:r>
            <a:r>
              <a:rPr lang="en-US" dirty="0" smtClean="0"/>
              <a:t>hostname</a:t>
            </a:r>
            <a:r>
              <a:rPr lang="uk-UA" dirty="0" smtClean="0"/>
              <a:t>'</a:t>
            </a:r>
            <a:r>
              <a:rPr lang="en-US" dirty="0" smtClean="0"/>
              <a:t>] </a:t>
            </a:r>
            <a:r>
              <a:rPr lang="en-US" dirty="0"/>
              <a:t>%&gt;</a:t>
            </a:r>
          </a:p>
          <a:p>
            <a:r>
              <a:rPr lang="en-US" dirty="0"/>
              <a:t>  MEMORY   : &lt;%= </a:t>
            </a:r>
            <a:r>
              <a:rPr lang="en-US" dirty="0" smtClean="0"/>
              <a:t>node[</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 </a:t>
            </a:r>
            <a:r>
              <a:rPr lang="en-US" dirty="0"/>
              <a:t>%&gt;</a:t>
            </a:r>
          </a:p>
          <a:p>
            <a:r>
              <a:rPr lang="en-US" dirty="0"/>
              <a:t>  CPU      : &lt;%= </a:t>
            </a:r>
            <a:r>
              <a:rPr lang="en-US" dirty="0" smtClean="0"/>
              <a:t>node[</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28683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Remove the file Resource</a:t>
            </a:r>
            <a:endParaRPr lang="en-US" dirty="0"/>
          </a:p>
        </p:txBody>
      </p:sp>
      <p:sp>
        <p:nvSpPr>
          <p:cNvPr id="3" name="Content Placeholder 2"/>
          <p:cNvSpPr>
            <a:spLocks noGrp="1"/>
          </p:cNvSpPr>
          <p:nvPr>
            <p:ph sz="quarter" idx="10"/>
          </p:nvPr>
        </p:nvSpPr>
        <p:spPr/>
        <p:txBody>
          <a:bodyPr>
            <a:normAutofit fontScale="70000" lnSpcReduction="20000"/>
          </a:bodyPr>
          <a:lstStyle/>
          <a:p>
            <a:r>
              <a:rPr lang="en-US" sz="4000" dirty="0"/>
              <a:t># ... PACKAGE RESOURCES ...</a:t>
            </a:r>
          </a:p>
          <a:p>
            <a:endParaRPr lang="en-US" dirty="0" smtClean="0"/>
          </a:p>
          <a:p>
            <a:r>
              <a:rPr lang="en-US" dirty="0" smtClean="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a:p>
            <a:r>
              <a:rPr lang="en-US" dirty="0"/>
              <a:t>"</a:t>
            </a:r>
          </a:p>
          <a:p>
            <a:r>
              <a:rPr lang="en-US" dirty="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884912"/>
            <a:ext cx="14404273" cy="3397355"/>
          </a:xfrm>
        </p:spPr>
        <p:txBody>
          <a:bodyPr/>
          <a:lstStyle/>
          <a:p>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4158627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sz="3600" dirty="0"/>
              <a:t># ... PACKAGE RESOURCES ...</a:t>
            </a:r>
          </a:p>
          <a:p>
            <a:endParaRPr lang="en-US" dirty="0" smtClean="0"/>
          </a:p>
          <a:p>
            <a:r>
              <a:rPr lang="en-US" dirty="0" smtClean="0"/>
              <a:t>template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do</a:t>
            </a:r>
          </a:p>
          <a:p>
            <a:r>
              <a:rPr lang="en-US" dirty="0"/>
              <a:t> </a:t>
            </a:r>
            <a:r>
              <a:rPr lang="en-US" dirty="0" smtClean="0"/>
              <a:t> source </a:t>
            </a:r>
            <a:r>
              <a:rPr lang="uk-UA" dirty="0" smtClean="0"/>
              <a:t>'</a:t>
            </a:r>
            <a:r>
              <a:rPr lang="en-US" dirty="0" err="1" smtClean="0"/>
              <a:t>motd.erb</a:t>
            </a:r>
            <a:r>
              <a:rPr lang="uk-UA" dirty="0" smtClean="0"/>
              <a:t>'</a:t>
            </a:r>
            <a:endParaRPr lang="en-US" dirty="0"/>
          </a:p>
          <a:p>
            <a:r>
              <a:rPr lang="en-US" dirty="0" smtClean="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0231" y="3395667"/>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50156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688488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smtClean="0"/>
              <a:t>[</a:t>
            </a:r>
            <a:r>
              <a:rPr lang="is-IS" dirty="0" smtClean="0"/>
              <a:t>2016</a:t>
            </a:r>
            <a:r>
              <a:rPr lang="en-US" dirty="0" smtClean="0"/>
              <a:t>-09-16T14:18:05+00:00</a:t>
            </a:r>
            <a:r>
              <a:rPr lang="en-US" dirty="0"/>
              <a:t>]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a:t>
            </a:r>
            <a:r>
              <a:rPr lang="is-IS" dirty="0" smtClean="0"/>
              <a:t>2016</a:t>
            </a:r>
            <a:r>
              <a:rPr lang="en-US" dirty="0" smtClean="0"/>
              <a:t>-09-16T14:18:09+00:00</a:t>
            </a:r>
            <a:r>
              <a:rPr lang="en-US" dirty="0"/>
              <a:t>] WARN: Cloning resource attributes for service[httpd] from prior resource (CHEF-3694)</a:t>
            </a:r>
          </a:p>
          <a:p>
            <a:r>
              <a:rPr lang="en-US" dirty="0" smtClean="0"/>
              <a:t>[</a:t>
            </a:r>
            <a:r>
              <a:rPr lang="is-IS" dirty="0" smtClean="0"/>
              <a:t>2016</a:t>
            </a:r>
            <a:r>
              <a:rPr lang="en-US" dirty="0" smtClean="0"/>
              <a:t>-09-16T14:18:09+00:00</a:t>
            </a:r>
            <a:r>
              <a:rPr lang="en-US" dirty="0"/>
              <a:t>] WARN: Previous service[httpd]: /root/.chef/local-mode-cache/cache/cookbooks/apache/recipes/server.rb:8:in `</a:t>
            </a:r>
            <a:r>
              <a:rPr lang="en-US" dirty="0" err="1"/>
              <a:t>from_file</a:t>
            </a:r>
            <a:r>
              <a:rPr lang="en-US" dirty="0"/>
              <a:t>'</a:t>
            </a:r>
          </a:p>
          <a:p>
            <a:r>
              <a:rPr lang="en-US" dirty="0" smtClean="0"/>
              <a:t>[</a:t>
            </a:r>
            <a:r>
              <a:rPr lang="is-IS" dirty="0" smtClean="0"/>
              <a:t>2016</a:t>
            </a:r>
            <a:r>
              <a:rPr lang="en-US" dirty="0" smtClean="0"/>
              <a:t>-09-16T14:18:09+00:00</a:t>
            </a:r>
            <a:r>
              <a:rPr lang="en-US" dirty="0"/>
              <a:t>] WARN: Current  service[httpd]: /root/.</a:t>
            </a:r>
            <a:r>
              <a:rPr lang="en-US" dirty="0" smtClean="0"/>
              <a:t>chef/local-mode-cache/ ...</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1354167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latin typeface="+mj-lt"/>
              </a:rPr>
              <a:t>For the "workstation" cookbook:</a:t>
            </a:r>
          </a:p>
          <a:p>
            <a:pPr>
              <a:lnSpc>
                <a:spcPct val="90000"/>
              </a:lnSpc>
            </a:pPr>
            <a:endParaRPr lang="en-US" sz="2667" dirty="0">
              <a:latin typeface="+mj-lt"/>
            </a:endParaRPr>
          </a:p>
          <a:p>
            <a:pPr marL="457200" indent="-457200">
              <a:lnSpc>
                <a:spcPct val="90000"/>
              </a:lnSpc>
              <a:buFont typeface="Wingdings" charset="2"/>
              <a:buChar char="ü"/>
            </a:pPr>
            <a:r>
              <a:rPr lang="en-US" sz="2667" dirty="0" smtClean="0">
                <a:latin typeface="+mj-lt"/>
              </a:rPr>
              <a:t>Use </a:t>
            </a:r>
            <a:r>
              <a:rPr lang="en-US" sz="2667" dirty="0" smtClean="0">
                <a:latin typeface="+mj-lt"/>
                <a:cs typeface="Courier New" panose="02070309020205020404" pitchFamily="49" charset="0"/>
              </a:rPr>
              <a:t>chef generate </a:t>
            </a:r>
            <a:r>
              <a:rPr lang="en-US" sz="2667" dirty="0" smtClean="0">
                <a:latin typeface="+mj-lt"/>
              </a:rPr>
              <a:t>to create a template named "</a:t>
            </a:r>
            <a:r>
              <a:rPr lang="en-US" sz="2667" dirty="0" err="1" smtClean="0">
                <a:latin typeface="+mj-lt"/>
              </a:rPr>
              <a:t>motd.erb</a:t>
            </a:r>
            <a:r>
              <a:rPr lang="en-US" sz="2667" dirty="0" smtClean="0">
                <a:latin typeface="+mj-lt"/>
              </a:rPr>
              <a:t>".</a:t>
            </a:r>
          </a:p>
          <a:p>
            <a:pPr marL="380990" indent="-380990">
              <a:lnSpc>
                <a:spcPct val="90000"/>
              </a:lnSpc>
              <a:buFont typeface="Wingdings" charset="2"/>
              <a:buChar char="q"/>
            </a:pPr>
            <a:endParaRPr lang="en-US" sz="2667" dirty="0">
              <a:latin typeface="+mj-lt"/>
            </a:endParaRPr>
          </a:p>
          <a:p>
            <a:pPr marL="457200" indent="-457200">
              <a:lnSpc>
                <a:spcPct val="90000"/>
              </a:lnSpc>
              <a:buFont typeface="Wingdings" charset="2"/>
              <a:buChar char="ü"/>
            </a:pPr>
            <a:r>
              <a:rPr lang="en-US" sz="2667" dirty="0">
                <a:latin typeface="+mj-lt"/>
              </a:rPr>
              <a:t>Copy the source attribute from the file named </a:t>
            </a:r>
            <a:r>
              <a:rPr lang="uk-UA" sz="2667" dirty="0" smtClean="0">
                <a:latin typeface="+mj-lt"/>
              </a:rPr>
              <a:t>'</a:t>
            </a:r>
            <a:r>
              <a:rPr lang="en-US" sz="2667" dirty="0" smtClean="0">
                <a:latin typeface="+mj-lt"/>
              </a:rPr>
              <a:t>/</a:t>
            </a:r>
            <a:r>
              <a:rPr lang="en-US" sz="2667" dirty="0" err="1">
                <a:latin typeface="+mj-lt"/>
              </a:rPr>
              <a:t>etc</a:t>
            </a:r>
            <a:r>
              <a:rPr lang="en-US" sz="2667" dirty="0">
                <a:latin typeface="+mj-lt"/>
              </a:rPr>
              <a:t>/</a:t>
            </a:r>
            <a:r>
              <a:rPr lang="en-US" sz="2667" dirty="0" err="1" smtClean="0">
                <a:latin typeface="+mj-lt"/>
              </a:rPr>
              <a:t>motd</a:t>
            </a:r>
            <a:r>
              <a:rPr lang="uk-UA" sz="2667" dirty="0" smtClean="0">
                <a:latin typeface="+mj-lt"/>
              </a:rPr>
              <a:t>'</a:t>
            </a:r>
            <a:r>
              <a:rPr lang="en-US" sz="2667" dirty="0" smtClean="0">
                <a:latin typeface="+mj-lt"/>
              </a:rPr>
              <a:t> </a:t>
            </a:r>
            <a:r>
              <a:rPr lang="en-US" sz="2667" dirty="0">
                <a:latin typeface="+mj-lt"/>
              </a:rPr>
              <a:t>into the template file "</a:t>
            </a:r>
            <a:r>
              <a:rPr lang="en-US" sz="2667" dirty="0" err="1" smtClean="0">
                <a:latin typeface="+mj-lt"/>
              </a:rPr>
              <a:t>motd.erb</a:t>
            </a:r>
            <a:r>
              <a:rPr lang="en-US" sz="2667" dirty="0">
                <a:latin typeface="+mj-lt"/>
              </a:rPr>
              <a:t>"</a:t>
            </a:r>
          </a:p>
          <a:p>
            <a:pPr marL="380990" indent="-380990">
              <a:lnSpc>
                <a:spcPct val="90000"/>
              </a:lnSpc>
              <a:buFont typeface="Wingdings" charset="2"/>
              <a:buChar char="q"/>
            </a:pPr>
            <a:endParaRPr lang="en-US" sz="2667" dirty="0">
              <a:latin typeface="+mj-lt"/>
            </a:endParaRPr>
          </a:p>
          <a:p>
            <a:pPr marL="457200" indent="-457200">
              <a:lnSpc>
                <a:spcPct val="90000"/>
              </a:lnSpc>
              <a:buFont typeface="Wingdings" charset="2"/>
              <a:buChar char="ü"/>
            </a:pPr>
            <a:r>
              <a:rPr lang="en-US" sz="2667" dirty="0">
                <a:latin typeface="+mj-lt"/>
              </a:rPr>
              <a:t>Remove a resource: </a:t>
            </a:r>
            <a:r>
              <a:rPr lang="en-US" sz="2667" dirty="0">
                <a:latin typeface="+mj-lt"/>
                <a:cs typeface="Courier New" panose="02070309020205020404" pitchFamily="49" charset="0"/>
              </a:rPr>
              <a:t>The file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endParaRPr>
          </a:p>
          <a:p>
            <a:pPr marL="457200" indent="-457200">
              <a:lnSpc>
                <a:spcPct val="90000"/>
              </a:lnSpc>
              <a:buFont typeface="Wingdings" charset="2"/>
              <a:buChar char="ü"/>
            </a:pPr>
            <a:r>
              <a:rPr lang="en-US" sz="2667" dirty="0">
                <a:latin typeface="+mj-lt"/>
              </a:rPr>
              <a:t>Add a resource: </a:t>
            </a:r>
            <a:r>
              <a:rPr lang="en-US" sz="2667" dirty="0">
                <a:latin typeface="+mj-lt"/>
                <a:cs typeface="Courier New" panose="02070309020205020404" pitchFamily="49" charset="0"/>
              </a:rPr>
              <a:t>The template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 </a:t>
            </a:r>
            <a:r>
              <a:rPr lang="en-US" sz="2667" dirty="0">
                <a:latin typeface="+mj-lt"/>
                <a:cs typeface="Courier New" panose="02070309020205020404" pitchFamily="49" charset="0"/>
              </a:rPr>
              <a:t>is created with the source </a:t>
            </a:r>
            <a:r>
              <a:rPr lang="uk-UA" sz="2667" dirty="0" smtClean="0">
                <a:latin typeface="+mj-lt"/>
                <a:cs typeface="Courier New" panose="02070309020205020404" pitchFamily="49" charset="0"/>
              </a:rPr>
              <a:t>'</a:t>
            </a:r>
            <a:r>
              <a:rPr lang="en-US" sz="2667" dirty="0" err="1" smtClean="0">
                <a:latin typeface="+mj-lt"/>
                <a:cs typeface="Courier New" panose="02070309020205020404" pitchFamily="49" charset="0"/>
              </a:rPr>
              <a:t>motd.erb</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cs typeface="Courier New" panose="02070309020205020404" pitchFamily="49" charset="0"/>
            </a:endParaRPr>
          </a:p>
          <a:p>
            <a:pPr marL="457200" indent="-457200">
              <a:lnSpc>
                <a:spcPct val="90000"/>
              </a:lnSpc>
              <a:buFont typeface="Wingdings" charset="2"/>
              <a:buChar char="ü"/>
            </a:pPr>
            <a:r>
              <a:rPr lang="en-US" sz="2667" dirty="0" smtClean="0">
                <a:latin typeface="+mj-lt"/>
                <a:cs typeface="Courier New" panose="02070309020205020404" pitchFamily="49" charset="0"/>
              </a:rPr>
              <a:t>Use kitchen to test it and chef-client to locally apply the default recipe.</a:t>
            </a:r>
            <a:endParaRPr lang="en-US" sz="2667" dirty="0" smtClean="0">
              <a:latin typeface="+mj-lt"/>
            </a:endParaRPr>
          </a:p>
          <a:p>
            <a:pPr marL="380990" indent="-380990">
              <a:lnSpc>
                <a:spcPct val="90000"/>
              </a:lnSpc>
              <a:buFont typeface="Wingdings" charset="2"/>
              <a:buChar char="q"/>
            </a:pPr>
            <a:endParaRPr lang="en-US" sz="2667" dirty="0">
              <a:latin typeface="+mj-lt"/>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730176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2967590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2346855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t>
            </a:r>
            <a:r>
              <a:rPr lang="en-US" dirty="0" smtClean="0"/>
              <a:t>ab: Commit the Changes</a:t>
            </a:r>
            <a:endParaRPr lang="en-US" dirty="0"/>
          </a:p>
        </p:txBody>
      </p:sp>
      <p:sp>
        <p:nvSpPr>
          <p:cNvPr id="3" name="Subtitle 2"/>
          <p:cNvSpPr>
            <a:spLocks noGrp="1"/>
          </p:cNvSpPr>
          <p:nvPr>
            <p:ph type="subTitle" idx="1"/>
          </p:nvPr>
        </p:nvSpPr>
        <p:spPr/>
        <p:txBody>
          <a:bodyPr/>
          <a:lstStyle/>
          <a:p>
            <a:r>
              <a:rPr lang="en-US" dirty="0" smtClean="0"/>
              <a:t>$ </a:t>
            </a:r>
            <a:r>
              <a:rPr lang="en-US" dirty="0" smtClean="0">
                <a:latin typeface="+mj-lt"/>
              </a:rPr>
              <a:t>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git commit -m "</a:t>
            </a:r>
            <a:r>
              <a:rPr lang="en-US" smtClean="0">
                <a:latin typeface="+mj-lt"/>
              </a:rPr>
              <a:t>Update default recipe to use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1008688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05299" y="3530753"/>
            <a:ext cx="10974132" cy="1475588"/>
          </a:xfrm>
        </p:spPr>
        <p:txBody>
          <a:bodyPr/>
          <a:lstStyle/>
          <a:p>
            <a:r>
              <a:rPr lang="en-US" dirty="0" smtClean="0"/>
              <a:t>We can use double-quotes as long as we prefix them with a backslash.</a:t>
            </a:r>
            <a:endParaRPr lang="en-US" dirty="0"/>
          </a:p>
        </p:txBody>
      </p:sp>
      <p:sp>
        <p:nvSpPr>
          <p:cNvPr id="5" name="Rectangle 4"/>
          <p:cNvSpPr/>
          <p:nvPr/>
        </p:nvSpPr>
        <p:spPr bwMode="auto">
          <a:xfrm>
            <a:off x="15468849" y="5754613"/>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03749" y="5797246"/>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15608091" y="645617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268970"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01309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ü"/>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ü"/>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1692479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using a template over defining the content within </a:t>
            </a:r>
            <a:r>
              <a:rPr lang="en-US" smtClean="0"/>
              <a:t>a recipe</a:t>
            </a:r>
            <a:r>
              <a:rPr lang="en-US" dirty="0" smtClean="0"/>
              <a:t>? What are the drawbacks?</a:t>
            </a:r>
          </a:p>
          <a:p>
            <a:endParaRPr lang="en-US" dirty="0"/>
          </a:p>
          <a:p>
            <a:r>
              <a:rPr lang="en-US" dirty="0" smtClean="0"/>
              <a:t>What do each of the ERB tags accomplish? </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176941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145800"/>
          </a:xfrm>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p>
          <a:p>
            <a:pPr marL="609585" indent="-609585">
              <a:buFont typeface="Arial"/>
              <a:buChar char="•"/>
            </a:pPr>
            <a:r>
              <a:rPr lang="en-US" dirty="0" smtClean="0"/>
              <a:t>ERB</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3216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774717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smtClean="0">
                <a:latin typeface="Courier New" panose="02070309020205020404" pitchFamily="49" charset="0"/>
                <a:cs typeface="Courier New" panose="02070309020205020404" pitchFamily="49" charset="0"/>
              </a:rPr>
              <a:t>"Root Path: \"</a:t>
            </a:r>
            <a:endParaRPr lang="en-US" sz="4267" b="1" dirty="0">
              <a:latin typeface="Courier New" panose="02070309020205020404" pitchFamily="49" charset="0"/>
              <a:cs typeface="Courier New" panose="02070309020205020404" pitchFamily="49" charset="0"/>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124948" y="5812621"/>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456762" y="6562511"/>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4007487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a:latin typeface="Courier New" panose="02070309020205020404" pitchFamily="49" charset="0"/>
                <a:cs typeface="Courier New" panose="02070309020205020404" pitchFamily="49" charset="0"/>
              </a:rPr>
              <a:t>"Root Path: </a:t>
            </a:r>
            <a:r>
              <a:rPr lang="en-US" sz="4267" b="1" dirty="0" smtClean="0">
                <a:latin typeface="Courier New" panose="02070309020205020404" pitchFamily="49" charset="0"/>
                <a:cs typeface="Courier New" panose="02070309020205020404" pitchFamily="49" charset="0"/>
              </a:rPr>
              <a:t>\\"</a:t>
            </a:r>
            <a:endParaRPr lang="en-US" sz="4267" b="1" dirty="0">
              <a:latin typeface="Courier New" panose="02070309020205020404" pitchFamily="49" charset="0"/>
              <a:cs typeface="Courier New" panose="02070309020205020404" pitchFamily="49" charset="0"/>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697845"/>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124948" y="578910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7675636"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437477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a:t>
            </a:r>
            <a:r>
              <a:rPr lang="en-US" dirty="0"/>
              <a:t>do</a:t>
            </a:r>
          </a:p>
          <a:p>
            <a:r>
              <a:rPr lang="en-US" dirty="0" smtClean="0"/>
              <a:t>  content </a:t>
            </a:r>
            <a:r>
              <a:rPr lang="uk-UA" dirty="0" smtClean="0"/>
              <a:t>'</a:t>
            </a:r>
            <a:r>
              <a:rPr lang="en-US" dirty="0" smtClean="0"/>
              <a:t>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uk-UA" dirty="0" smtClean="0"/>
              <a:t>'</a:t>
            </a:r>
            <a:endParaRPr lang="en-US" dirty="0" smtClean="0"/>
          </a:p>
          <a:p>
            <a:r>
              <a:rPr lang="en-US" dirty="0" smtClean="0"/>
              <a:t>end</a:t>
            </a:r>
          </a:p>
        </p:txBody>
      </p:sp>
      <p:sp>
        <p:nvSpPr>
          <p:cNvPr id="8" name="Content Placeholder 7"/>
          <p:cNvSpPr>
            <a:spLocks noGrp="1"/>
          </p:cNvSpPr>
          <p:nvPr>
            <p:ph sz="quarter" idx="12"/>
          </p:nvPr>
        </p:nvSpPr>
        <p:spPr/>
        <p:txBody>
          <a:bodyPr/>
          <a:lstStyle/>
          <a:p>
            <a:r>
              <a:rPr lang="en-US" sz="3600" b="1" dirty="0">
                <a:latin typeface="Courier New" panose="02070309020205020404" pitchFamily="49" charset="0"/>
                <a:cs typeface="Courier New" panose="02070309020205020404" pitchFamily="49" charset="0"/>
              </a:rPr>
              <a:t>This is the first line of the file.</a:t>
            </a:r>
          </a:p>
          <a:p>
            <a:r>
              <a:rPr lang="en-US" sz="3600" b="1" dirty="0">
                <a:latin typeface="Courier New" panose="02070309020205020404" pitchFamily="49" charset="0"/>
                <a:cs typeface="Courier New" panose="02070309020205020404" pitchFamily="49" charset="0"/>
              </a:rPr>
              <a:t>           This is the second line. If I try and line it up...</a:t>
            </a:r>
          </a:p>
          <a:p>
            <a:endParaRPr lang="en-US" sz="3600" b="1" dirty="0">
              <a:latin typeface="Courier New" panose="02070309020205020404" pitchFamily="49" charset="0"/>
              <a:cs typeface="Courier New" panose="02070309020205020404" pitchFamily="49" charset="0"/>
            </a:endParaRPr>
          </a:p>
          <a:p>
            <a:r>
              <a:rPr lang="en-US" sz="3600" b="1" dirty="0">
                <a:latin typeface="Courier New" panose="02070309020205020404" pitchFamily="49" charset="0"/>
                <a:cs typeface="Courier New" panose="02070309020205020404" pitchFamily="49" charset="0"/>
              </a:rPr>
              <a:t>Don't even think about pasting ASCII ART in here!</a:t>
            </a: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082296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15838</TotalTime>
  <Words>5682</Words>
  <Application>Microsoft Macintosh PowerPoint</Application>
  <PresentationFormat>Custom</PresentationFormat>
  <Paragraphs>770</Paragraphs>
  <Slides>63</Slides>
  <Notes>63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63</vt:i4>
      </vt:variant>
    </vt:vector>
  </HeadingPairs>
  <TitlesOfParts>
    <vt:vector size="68" baseType="lpstr">
      <vt:lpstr>Courier New</vt:lpstr>
      <vt:lpstr>Gill Sans MT</vt:lpstr>
      <vt:lpstr>Wingdings</vt:lpstr>
      <vt:lpstr>Arial</vt:lpstr>
      <vt:lpstr>ChefDk3.2Template</vt:lpstr>
      <vt:lpstr>Desired State and Data</vt:lpstr>
      <vt:lpstr>Objectives</vt:lpstr>
      <vt:lpstr>Cleaner Recipes</vt:lpstr>
      <vt:lpstr>Apache Recipe</vt:lpstr>
      <vt:lpstr>Double Quotes Close Double Quotes</vt:lpstr>
      <vt:lpstr>Backslash</vt:lpstr>
      <vt:lpstr>Backslash</vt:lpstr>
      <vt:lpstr>Backslash</vt:lpstr>
      <vt:lpstr>Unexpected Formatting</vt:lpstr>
      <vt:lpstr>Copy Paste</vt:lpstr>
      <vt:lpstr>What We Need</vt:lpstr>
      <vt:lpstr>GL: Cleaner Recipes</vt:lpstr>
      <vt:lpstr>GL: Let's Check the Docs…</vt:lpstr>
      <vt:lpstr>remote_file</vt:lpstr>
      <vt:lpstr>cookbook_file</vt:lpstr>
      <vt:lpstr>Demo: cookbook_file's Source Match Up</vt:lpstr>
      <vt:lpstr>Template</vt:lpstr>
      <vt:lpstr>Demo: Template File's Source Matches Up</vt:lpstr>
      <vt:lpstr>Template</vt:lpstr>
      <vt:lpstr>GL: Cleaner Apache Recipe</vt:lpstr>
      <vt:lpstr>GL: What Can chef generate Do?</vt:lpstr>
      <vt:lpstr>GL: What Can chef generate template Do?</vt:lpstr>
      <vt:lpstr>GL: Use chef to Generate a Template</vt:lpstr>
      <vt:lpstr>GL: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GL: Move Our Source to the Template</vt:lpstr>
      <vt:lpstr>GL: Replace String Interpolation with ERB</vt:lpstr>
      <vt:lpstr>Cleaner Recipes</vt:lpstr>
      <vt:lpstr>GL: Remove the Existing Content Attribute</vt:lpstr>
      <vt:lpstr>GL: Change File Resource to a Template Resource</vt:lpstr>
      <vt:lpstr>What to Specify as the Source?</vt:lpstr>
      <vt:lpstr>GL: Viewing the Partial Path to the Template</vt:lpstr>
      <vt:lpstr>GL: Update the Source Attribute</vt:lpstr>
      <vt:lpstr>Cleaner Recipes</vt:lpstr>
      <vt:lpstr>Lab: Update the Version</vt:lpstr>
      <vt:lpstr>Lab: Test the Cookbook</vt:lpstr>
      <vt:lpstr>Lab: Change Directories and Apply the Cookbook</vt:lpstr>
      <vt:lpstr>Lab: Update the Cookbook's Patch Number</vt:lpstr>
      <vt:lpstr>Lab: Commit the Changes</vt:lpstr>
      <vt:lpstr>Lab: Update the Version</vt:lpstr>
      <vt:lpstr>Lab: Use the Template</vt:lpstr>
      <vt:lpstr>Lab: Return Home and Generate the Template</vt:lpstr>
      <vt:lpstr>Lab: Copy the Existing Source into the Template</vt:lpstr>
      <vt:lpstr>Lab: Update the motd.erb to Use ERB</vt:lpstr>
      <vt:lpstr>Lab: Remove the file Resource</vt:lpstr>
      <vt:lpstr>Lab: Replace it with the Template Resource</vt:lpstr>
      <vt:lpstr>Lab: Test the Cookbook</vt:lpstr>
      <vt:lpstr>Lab: Change Directories and Apply the Cookbook</vt:lpstr>
      <vt:lpstr>Lab: Use the Template</vt:lpstr>
      <vt:lpstr>Lab: Update the Version</vt:lpstr>
      <vt:lpstr>Lab: Update the Cookbook's Patch Number</vt:lpstr>
      <vt:lpstr>Lab: Commit the Changes</vt:lpstr>
      <vt:lpstr>Lab: Update the Version</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2053</cp:revision>
  <cp:lastPrinted>2015-02-07T23:49:10Z</cp:lastPrinted>
  <dcterms:created xsi:type="dcterms:W3CDTF">2012-09-13T17:36:07Z</dcterms:created>
  <dcterms:modified xsi:type="dcterms:W3CDTF">2016-02-28T22:46:57Z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